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65" r:id="rId4"/>
    <p:sldId id="264" r:id="rId5"/>
    <p:sldId id="268" r:id="rId6"/>
    <p:sldId id="262" r:id="rId7"/>
    <p:sldId id="266" r:id="rId8"/>
    <p:sldId id="275" r:id="rId9"/>
    <p:sldId id="277" r:id="rId10"/>
    <p:sldId id="272" r:id="rId11"/>
    <p:sldId id="271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58" autoAdjust="0"/>
  </p:normalViewPr>
  <p:slideViewPr>
    <p:cSldViewPr snapToGrid="0" showGuides="1">
      <p:cViewPr>
        <p:scale>
          <a:sx n="178" d="100"/>
          <a:sy n="178" d="100"/>
        </p:scale>
        <p:origin x="-72" y="608"/>
      </p:cViewPr>
      <p:guideLst>
        <p:guide orient="horz" pos="8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FBB83-29CB-EA4A-AC50-5A6B6019664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849C-0B96-F643-96D8-C76023BDF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Observing System Simulation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49C-0B96-F643-96D8-C76023BDF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Tree Ensemble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49C-0B96-F643-96D8-C76023BDF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89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7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77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3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1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1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85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81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20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598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31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83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90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63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35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59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94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90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69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86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45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66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059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481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132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581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87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3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1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18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3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9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9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4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9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13C5-3BB0-4647-BC31-4F25CDA52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35FE-2714-864D-9DF7-D8345C0F1F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4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3561" y="920750"/>
            <a:ext cx="83605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Improving and extending CMS land surface carbon flux products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including </a:t>
            </a:r>
            <a:r>
              <a:rPr lang="en-US" sz="2400" b="1" dirty="0"/>
              <a:t>estimates of uncertainties in fluxes and biomass.</a:t>
            </a:r>
            <a:endParaRPr lang="en-US" sz="2400" dirty="0"/>
          </a:p>
          <a:p>
            <a:pPr algn="ctr"/>
            <a:r>
              <a:rPr lang="en-US" sz="2400" b="1" dirty="0"/>
              <a:t> </a:t>
            </a:r>
            <a:endParaRPr lang="en-US" sz="2400" dirty="0"/>
          </a:p>
          <a:p>
            <a:pPr algn="ctr"/>
            <a:r>
              <a:rPr lang="en-US" b="1" dirty="0"/>
              <a:t>Jim Collatz, Randy </a:t>
            </a:r>
            <a:r>
              <a:rPr lang="en-US" b="1" dirty="0" err="1" smtClean="0"/>
              <a:t>Kawa</a:t>
            </a:r>
            <a:r>
              <a:rPr lang="en-US" b="1" dirty="0" smtClean="0"/>
              <a:t>, </a:t>
            </a:r>
            <a:r>
              <a:rPr lang="en-US" b="1" dirty="0"/>
              <a:t>Lesley </a:t>
            </a:r>
            <a:r>
              <a:rPr lang="en-US" b="1" dirty="0" err="1"/>
              <a:t>Ott</a:t>
            </a:r>
            <a:r>
              <a:rPr lang="en-US" b="1" dirty="0" smtClean="0"/>
              <a:t>, </a:t>
            </a:r>
            <a:r>
              <a:rPr lang="en-US" b="1" dirty="0" err="1" smtClean="0"/>
              <a:t>Fanwei</a:t>
            </a:r>
            <a:r>
              <a:rPr lang="en-US" b="1" dirty="0" smtClean="0"/>
              <a:t> </a:t>
            </a:r>
            <a:r>
              <a:rPr lang="en-US" b="1" dirty="0" err="1" smtClean="0"/>
              <a:t>Zeng</a:t>
            </a:r>
            <a:r>
              <a:rPr lang="en-US" b="1" dirty="0" smtClean="0"/>
              <a:t>, Al </a:t>
            </a:r>
            <a:r>
              <a:rPr lang="en-US" b="1" dirty="0" err="1" smtClean="0"/>
              <a:t>Ivanoff</a:t>
            </a:r>
            <a:r>
              <a:rPr lang="en-US" b="1" dirty="0" smtClean="0"/>
              <a:t>, David Liu, </a:t>
            </a:r>
            <a:r>
              <a:rPr lang="en-US" b="1" dirty="0" err="1" smtClean="0"/>
              <a:t>Zhengxin</a:t>
            </a:r>
            <a:r>
              <a:rPr lang="en-US" b="1" dirty="0" smtClean="0"/>
              <a:t> Zhu</a:t>
            </a:r>
          </a:p>
          <a:p>
            <a:pPr algn="ctr"/>
            <a:r>
              <a:rPr lang="en-US" b="1" dirty="0" smtClean="0"/>
              <a:t>NASA's GSFC</a:t>
            </a:r>
          </a:p>
          <a:p>
            <a:pPr algn="ctr"/>
            <a:r>
              <a:rPr lang="en-US" b="1" dirty="0" smtClean="0"/>
              <a:t>15min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9152" y="4818303"/>
            <a:ext cx="579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Poster </a:t>
            </a:r>
            <a:r>
              <a:rPr lang="en-US" smtClean="0"/>
              <a:t>Session </a:t>
            </a:r>
            <a:r>
              <a:rPr lang="en-US" smtClean="0"/>
              <a:t>at </a:t>
            </a:r>
            <a:r>
              <a:rPr lang="en-US" dirty="0" smtClean="0"/>
              <a:t>lunch for more details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495" y="88602"/>
            <a:ext cx="6281425" cy="6769398"/>
            <a:chOff x="1752495" y="88602"/>
            <a:chExt cx="6281425" cy="6769398"/>
          </a:xfrm>
        </p:grpSpPr>
        <p:pic>
          <p:nvPicPr>
            <p:cNvPr id="2" name="Picture 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9" t="772" r="8744" b="-291"/>
            <a:stretch/>
          </p:blipFill>
          <p:spPr bwMode="auto">
            <a:xfrm>
              <a:off x="1752495" y="822303"/>
              <a:ext cx="6143587" cy="183050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9" t="772" r="8744" b="-291"/>
            <a:stretch/>
          </p:blipFill>
          <p:spPr bwMode="auto">
            <a:xfrm>
              <a:off x="1824786" y="2978273"/>
              <a:ext cx="6189443" cy="18212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772" r="8589" b="-291"/>
            <a:stretch/>
          </p:blipFill>
          <p:spPr bwMode="auto">
            <a:xfrm>
              <a:off x="1874013" y="5046592"/>
              <a:ext cx="6159907" cy="18114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73338" y="88602"/>
              <a:ext cx="3758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Flux Tower Comparisons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7536" y="54157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GPP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5372" y="2697422"/>
              <a:ext cx="422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5064" y="4764788"/>
              <a:ext cx="55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414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9541"/>
            <a:ext cx="7661072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 production history and plan</a:t>
            </a:r>
          </a:p>
          <a:p>
            <a:endParaRPr lang="en-US" dirty="0" smtClean="0"/>
          </a:p>
          <a:p>
            <a:r>
              <a:rPr lang="en-US" dirty="0" smtClean="0"/>
              <a:t>CMS web site: </a:t>
            </a:r>
            <a:r>
              <a:rPr lang="en-US" u="sng" dirty="0"/>
              <a:t>http://</a:t>
            </a:r>
            <a:r>
              <a:rPr lang="en-US" u="sng" dirty="0" err="1"/>
              <a:t>nacp-files.nacarbon.org</a:t>
            </a:r>
            <a:r>
              <a:rPr lang="en-US" u="sng" dirty="0"/>
              <a:t>/nacp-kawa-01/</a:t>
            </a:r>
            <a:endParaRPr lang="en-US" dirty="0"/>
          </a:p>
          <a:p>
            <a:r>
              <a:rPr lang="en-US" dirty="0" smtClean="0"/>
              <a:t>DATA Products:	 Monthly 0.5</a:t>
            </a:r>
            <a:r>
              <a:rPr lang="en-US" baseline="30000" dirty="0" smtClean="0"/>
              <a:t>o</a:t>
            </a:r>
            <a:r>
              <a:rPr lang="en-US" dirty="0" smtClean="0"/>
              <a:t> NPP, RH, Fire Emissions, Fuel wood emissions</a:t>
            </a:r>
          </a:p>
          <a:p>
            <a:r>
              <a:rPr lang="en-US" dirty="0"/>
              <a:t>	</a:t>
            </a:r>
            <a:r>
              <a:rPr lang="en-US" dirty="0" smtClean="0"/>
              <a:t>			3 hourly 1x1.25</a:t>
            </a:r>
            <a:r>
              <a:rPr lang="en-US" baseline="30000" dirty="0" smtClean="0"/>
              <a:t>o</a:t>
            </a:r>
            <a:r>
              <a:rPr lang="en-US" dirty="0" smtClean="0"/>
              <a:t> GEE (-GPP), NEE (RE-GPP), Fire emissions</a:t>
            </a:r>
          </a:p>
          <a:p>
            <a:endParaRPr lang="en-US" dirty="0" smtClean="0"/>
          </a:p>
          <a:p>
            <a:r>
              <a:rPr lang="en-US" dirty="0" smtClean="0"/>
              <a:t>Phase 1   2009-2010</a:t>
            </a:r>
          </a:p>
          <a:p>
            <a:endParaRPr lang="en-US" dirty="0"/>
          </a:p>
          <a:p>
            <a:r>
              <a:rPr lang="en-US" dirty="0" smtClean="0"/>
              <a:t>Jan </a:t>
            </a:r>
            <a:r>
              <a:rPr lang="fr-FR" dirty="0" smtClean="0"/>
              <a:t>’</a:t>
            </a:r>
            <a:r>
              <a:rPr lang="en-US" dirty="0" smtClean="0"/>
              <a:t>13   2003-2011</a:t>
            </a:r>
          </a:p>
          <a:p>
            <a:endParaRPr lang="en-US" dirty="0" smtClean="0"/>
          </a:p>
          <a:p>
            <a:r>
              <a:rPr lang="en-US" dirty="0" smtClean="0"/>
              <a:t>Feb ‘14  2012</a:t>
            </a:r>
          </a:p>
          <a:p>
            <a:endParaRPr lang="en-US" dirty="0" smtClean="0"/>
          </a:p>
          <a:p>
            <a:r>
              <a:rPr lang="en-US" dirty="0" smtClean="0"/>
              <a:t>Sep ‘14   2013</a:t>
            </a:r>
          </a:p>
          <a:p>
            <a:endParaRPr lang="en-US" dirty="0" smtClean="0"/>
          </a:p>
          <a:p>
            <a:r>
              <a:rPr lang="en-US" dirty="0" smtClean="0"/>
              <a:t>anticipate Summer ‘15 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Flux uncertainties released upon request early ‘13</a:t>
            </a:r>
          </a:p>
          <a:p>
            <a:endParaRPr lang="en-US" dirty="0" smtClean="0"/>
          </a:p>
          <a:p>
            <a:r>
              <a:rPr lang="en-US" dirty="0" smtClean="0"/>
              <a:t>Biomass and uncertainties available but not posted or requested yet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616" y="1688609"/>
            <a:ext cx="6225049" cy="2285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6076" y="69010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4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81607" cy="6810210"/>
            <a:chOff x="0" y="0"/>
            <a:chExt cx="9181607" cy="6810210"/>
          </a:xfrm>
        </p:grpSpPr>
        <p:pic>
          <p:nvPicPr>
            <p:cNvPr id="139" name="Picture 138" descr="tau20070416_v3j.jpg"/>
            <p:cNvPicPr>
              <a:picLocks noChangeAspect="1"/>
            </p:cNvPicPr>
            <p:nvPr/>
          </p:nvPicPr>
          <p:blipFill>
            <a:blip r:embed="rId3"/>
            <a:srcRect l="10814" t="52881" r="16998" b="8510"/>
            <a:stretch>
              <a:fillRect/>
            </a:stretch>
          </p:blipFill>
          <p:spPr>
            <a:xfrm>
              <a:off x="893131" y="5088339"/>
              <a:ext cx="2586203" cy="16911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8212" y="3092162"/>
              <a:ext cx="3239715" cy="1551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31463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FFFF00"/>
                  </a:solidFill>
                  <a:latin typeface="Calibri"/>
                </a:rPr>
                <a:t>GSFC CASA-</a:t>
              </a:r>
              <a:r>
                <a:rPr lang="en-US" sz="1400" b="1" i="1" dirty="0" smtClean="0">
                  <a:solidFill>
                    <a:srgbClr val="FFFF00"/>
                  </a:solidFill>
                  <a:latin typeface="Calibri"/>
                </a:rPr>
                <a:t>GFED3 </a:t>
              </a:r>
              <a:r>
                <a:rPr lang="en-US" sz="1400" b="1" i="1" dirty="0">
                  <a:solidFill>
                    <a:srgbClr val="FFFF00"/>
                  </a:solidFill>
                  <a:latin typeface="Calibri"/>
                </a:rPr>
                <a:t>System</a:t>
              </a:r>
            </a:p>
            <a:p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 Satellite data constrained diagnostic land carbon cycle model, monthly fluxes, MERRA meteorology, satellite veg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96082" y="879617"/>
              <a:ext cx="806994" cy="2647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9646" y="0"/>
              <a:ext cx="2544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MERRA 3 </a:t>
              </a:r>
              <a:r>
                <a:rPr lang="en-US" sz="1000" dirty="0" err="1">
                  <a:solidFill>
                    <a:srgbClr val="FFFF00"/>
                  </a:solidFill>
                  <a:latin typeface="Calibri"/>
                </a:rPr>
                <a:t>hrly</a:t>
              </a:r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 scaling of GPP (solar radiation),</a:t>
              </a:r>
            </a:p>
            <a:p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 RE (temperature), and fire emissions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7832729" y="1687376"/>
              <a:ext cx="244744" cy="1222474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3879" y="2884097"/>
              <a:ext cx="3567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90"/>
                  </a:solidFill>
                  <a:latin typeface="Calibri"/>
                </a:rPr>
                <a:t>GEOS5/PCTM transport, GEOS-</a:t>
              </a:r>
              <a:r>
                <a:rPr lang="en-US" sz="1200" dirty="0" err="1">
                  <a:solidFill>
                    <a:srgbClr val="000090"/>
                  </a:solidFill>
                  <a:latin typeface="Calibri"/>
                </a:rPr>
                <a:t>Chem</a:t>
              </a:r>
              <a:r>
                <a:rPr lang="en-US" sz="1200" dirty="0">
                  <a:solidFill>
                    <a:srgbClr val="000090"/>
                  </a:solidFill>
                  <a:latin typeface="Calibri"/>
                </a:rPr>
                <a:t> </a:t>
              </a:r>
              <a:r>
                <a:rPr lang="en-US" sz="1200" dirty="0" err="1">
                  <a:solidFill>
                    <a:srgbClr val="000090"/>
                  </a:solidFill>
                  <a:latin typeface="Calibri"/>
                </a:rPr>
                <a:t>adjoint</a:t>
              </a:r>
              <a:r>
                <a:rPr lang="en-US" sz="1200" dirty="0">
                  <a:solidFill>
                    <a:srgbClr val="000090"/>
                  </a:solidFill>
                  <a:latin typeface="Calibri"/>
                </a:rPr>
                <a:t> inversion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2340" y="4795804"/>
              <a:ext cx="752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OSSEs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63388" y="2907266"/>
              <a:ext cx="1109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satellite CO2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212" y="1687376"/>
              <a:ext cx="9778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Ocean,</a:t>
              </a:r>
            </a:p>
            <a:p>
              <a:r>
                <a:rPr lang="en-US" sz="14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Fossil Fuel</a:t>
              </a:r>
            </a:p>
            <a:p>
              <a:r>
                <a:rPr lang="en-US" sz="14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fluxes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5908506" y="34651"/>
              <a:ext cx="248213" cy="912856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9153" y="1289792"/>
              <a:ext cx="846682" cy="4830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3007" y="1323717"/>
              <a:ext cx="972361" cy="4154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Live</a:t>
              </a:r>
            </a:p>
            <a:p>
              <a:pPr algn="ctr"/>
              <a:r>
                <a:rPr lang="en-US" sz="105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Carbon Pools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5769" y="1981116"/>
              <a:ext cx="826838" cy="49285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6788" y="1984359"/>
              <a:ext cx="10085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Dead </a:t>
              </a:r>
            </a:p>
            <a:p>
              <a:pPr algn="ctr"/>
              <a:r>
                <a:rPr lang="en-US" sz="105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Carbon Pools</a:t>
              </a:r>
              <a:endParaRPr lang="en-US" sz="1050" i="1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" name="Straight Connector 28"/>
            <p:cNvCxnSpPr>
              <a:stCxn id="25" idx="1"/>
            </p:cNvCxnSpPr>
            <p:nvPr/>
          </p:nvCxnSpPr>
          <p:spPr>
            <a:xfrm flipH="1">
              <a:off x="343943" y="1531293"/>
              <a:ext cx="185210" cy="336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45502" y="2154943"/>
              <a:ext cx="385444" cy="15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9356" y="575497"/>
              <a:ext cx="1752896" cy="35720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1805" y="603257"/>
              <a:ext cx="1471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Atmospheric Carbon</a:t>
              </a:r>
              <a:endParaRPr lang="en-US" sz="1100" i="1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57662" y="932702"/>
              <a:ext cx="12756" cy="60182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61858" y="945931"/>
              <a:ext cx="10103" cy="120513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2"/>
              <a:endCxn id="25" idx="0"/>
            </p:cNvCxnSpPr>
            <p:nvPr/>
          </p:nvCxnSpPr>
          <p:spPr>
            <a:xfrm flipH="1">
              <a:off x="952494" y="932701"/>
              <a:ext cx="3310" cy="35709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5" idx="2"/>
              <a:endCxn id="27" idx="0"/>
            </p:cNvCxnSpPr>
            <p:nvPr/>
          </p:nvCxnSpPr>
          <p:spPr>
            <a:xfrm flipH="1">
              <a:off x="949188" y="1772794"/>
              <a:ext cx="3306" cy="20832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07171" y="936316"/>
              <a:ext cx="471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NPP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8500" y="1718130"/>
              <a:ext cx="113514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Mortality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3499" y="1414140"/>
              <a:ext cx="8167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Respiration</a:t>
              </a:r>
              <a:endParaRPr lang="en-US" sz="1000" i="1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1424" y="1551494"/>
              <a:ext cx="43435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Fire</a:t>
              </a:r>
              <a:endParaRPr lang="en-US" sz="1000" i="1" baseline="-25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1363585" y="2268912"/>
              <a:ext cx="349617" cy="350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1733030" y="926086"/>
              <a:ext cx="6615" cy="134944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59426" y="324130"/>
              <a:ext cx="21" cy="129652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67265" y="1614036"/>
              <a:ext cx="1361425" cy="3759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eform 125"/>
            <p:cNvSpPr/>
            <p:nvPr/>
          </p:nvSpPr>
          <p:spPr>
            <a:xfrm>
              <a:off x="6925571" y="668106"/>
              <a:ext cx="1296482" cy="945931"/>
            </a:xfrm>
            <a:custGeom>
              <a:avLst/>
              <a:gdLst>
                <a:gd name="connsiteX0" fmla="*/ 0 w 1296482"/>
                <a:gd name="connsiteY0" fmla="*/ 707795 h 707795"/>
                <a:gd name="connsiteX1" fmla="*/ 152139 w 1296482"/>
                <a:gd name="connsiteY1" fmla="*/ 681335 h 707795"/>
                <a:gd name="connsiteX2" fmla="*/ 277818 w 1296482"/>
                <a:gd name="connsiteY2" fmla="*/ 595341 h 707795"/>
                <a:gd name="connsiteX3" fmla="*/ 357194 w 1296482"/>
                <a:gd name="connsiteY3" fmla="*/ 489503 h 707795"/>
                <a:gd name="connsiteX4" fmla="*/ 423341 w 1296482"/>
                <a:gd name="connsiteY4" fmla="*/ 330745 h 707795"/>
                <a:gd name="connsiteX5" fmla="*/ 482874 w 1296482"/>
                <a:gd name="connsiteY5" fmla="*/ 185217 h 707795"/>
                <a:gd name="connsiteX6" fmla="*/ 535791 w 1296482"/>
                <a:gd name="connsiteY6" fmla="*/ 52919 h 707795"/>
                <a:gd name="connsiteX7" fmla="*/ 635012 w 1296482"/>
                <a:gd name="connsiteY7" fmla="*/ 0 h 707795"/>
                <a:gd name="connsiteX8" fmla="*/ 767306 w 1296482"/>
                <a:gd name="connsiteY8" fmla="*/ 19845 h 707795"/>
                <a:gd name="connsiteX9" fmla="*/ 826838 w 1296482"/>
                <a:gd name="connsiteY9" fmla="*/ 145528 h 707795"/>
                <a:gd name="connsiteX10" fmla="*/ 899600 w 1296482"/>
                <a:gd name="connsiteY10" fmla="*/ 396894 h 707795"/>
                <a:gd name="connsiteX11" fmla="*/ 959132 w 1296482"/>
                <a:gd name="connsiteY11" fmla="*/ 575497 h 707795"/>
                <a:gd name="connsiteX12" fmla="*/ 1098041 w 1296482"/>
                <a:gd name="connsiteY12" fmla="*/ 681335 h 707795"/>
                <a:gd name="connsiteX13" fmla="*/ 1296482 w 1296482"/>
                <a:gd name="connsiteY13" fmla="*/ 687950 h 7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482" h="707795">
                  <a:moveTo>
                    <a:pt x="0" y="707795"/>
                  </a:moveTo>
                  <a:lnTo>
                    <a:pt x="152139" y="681335"/>
                  </a:lnTo>
                  <a:lnTo>
                    <a:pt x="277818" y="595341"/>
                  </a:lnTo>
                  <a:lnTo>
                    <a:pt x="357194" y="489503"/>
                  </a:lnTo>
                  <a:lnTo>
                    <a:pt x="423341" y="330745"/>
                  </a:lnTo>
                  <a:lnTo>
                    <a:pt x="482874" y="185217"/>
                  </a:lnTo>
                  <a:lnTo>
                    <a:pt x="535791" y="52919"/>
                  </a:lnTo>
                  <a:lnTo>
                    <a:pt x="635012" y="0"/>
                  </a:lnTo>
                  <a:lnTo>
                    <a:pt x="767306" y="19845"/>
                  </a:lnTo>
                  <a:lnTo>
                    <a:pt x="826838" y="145528"/>
                  </a:lnTo>
                  <a:lnTo>
                    <a:pt x="899600" y="396894"/>
                  </a:lnTo>
                  <a:lnTo>
                    <a:pt x="959132" y="575497"/>
                  </a:lnTo>
                  <a:lnTo>
                    <a:pt x="1098041" y="681335"/>
                  </a:lnTo>
                  <a:lnTo>
                    <a:pt x="1296482" y="68795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866038" y="489503"/>
              <a:ext cx="1349400" cy="291056"/>
            </a:xfrm>
            <a:custGeom>
              <a:avLst/>
              <a:gdLst>
                <a:gd name="connsiteX0" fmla="*/ 0 w 1349400"/>
                <a:gd name="connsiteY0" fmla="*/ 231522 h 291056"/>
                <a:gd name="connsiteX1" fmla="*/ 85991 w 1349400"/>
                <a:gd name="connsiteY1" fmla="*/ 264596 h 291056"/>
                <a:gd name="connsiteX2" fmla="*/ 165368 w 1349400"/>
                <a:gd name="connsiteY2" fmla="*/ 291056 h 291056"/>
                <a:gd name="connsiteX3" fmla="*/ 264588 w 1349400"/>
                <a:gd name="connsiteY3" fmla="*/ 277826 h 291056"/>
                <a:gd name="connsiteX4" fmla="*/ 390268 w 1349400"/>
                <a:gd name="connsiteY4" fmla="*/ 218292 h 291056"/>
                <a:gd name="connsiteX5" fmla="*/ 496103 w 1349400"/>
                <a:gd name="connsiteY5" fmla="*/ 158758 h 291056"/>
                <a:gd name="connsiteX6" fmla="*/ 601938 w 1349400"/>
                <a:gd name="connsiteY6" fmla="*/ 105839 h 291056"/>
                <a:gd name="connsiteX7" fmla="*/ 714388 w 1349400"/>
                <a:gd name="connsiteY7" fmla="*/ 46305 h 291056"/>
                <a:gd name="connsiteX8" fmla="*/ 826838 w 1349400"/>
                <a:gd name="connsiteY8" fmla="*/ 0 h 291056"/>
                <a:gd name="connsiteX9" fmla="*/ 952517 w 1349400"/>
                <a:gd name="connsiteY9" fmla="*/ 13230 h 291056"/>
                <a:gd name="connsiteX10" fmla="*/ 1031894 w 1349400"/>
                <a:gd name="connsiteY10" fmla="*/ 46305 h 291056"/>
                <a:gd name="connsiteX11" fmla="*/ 1144344 w 1349400"/>
                <a:gd name="connsiteY11" fmla="*/ 119068 h 291056"/>
                <a:gd name="connsiteX12" fmla="*/ 1230335 w 1349400"/>
                <a:gd name="connsiteY12" fmla="*/ 178603 h 291056"/>
                <a:gd name="connsiteX13" fmla="*/ 1349400 w 1349400"/>
                <a:gd name="connsiteY13" fmla="*/ 218292 h 29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9400" h="291056">
                  <a:moveTo>
                    <a:pt x="0" y="231522"/>
                  </a:moveTo>
                  <a:lnTo>
                    <a:pt x="85991" y="264596"/>
                  </a:lnTo>
                  <a:lnTo>
                    <a:pt x="165368" y="291056"/>
                  </a:lnTo>
                  <a:lnTo>
                    <a:pt x="264588" y="277826"/>
                  </a:lnTo>
                  <a:lnTo>
                    <a:pt x="390268" y="218292"/>
                  </a:lnTo>
                  <a:lnTo>
                    <a:pt x="496103" y="158758"/>
                  </a:lnTo>
                  <a:lnTo>
                    <a:pt x="601938" y="105839"/>
                  </a:lnTo>
                  <a:lnTo>
                    <a:pt x="714388" y="46305"/>
                  </a:lnTo>
                  <a:lnTo>
                    <a:pt x="826838" y="0"/>
                  </a:lnTo>
                  <a:lnTo>
                    <a:pt x="952517" y="13230"/>
                  </a:lnTo>
                  <a:lnTo>
                    <a:pt x="1031894" y="46305"/>
                  </a:lnTo>
                  <a:lnTo>
                    <a:pt x="1144344" y="119068"/>
                  </a:lnTo>
                  <a:lnTo>
                    <a:pt x="1230335" y="178603"/>
                  </a:lnTo>
                  <a:lnTo>
                    <a:pt x="1349400" y="218292"/>
                  </a:lnTo>
                </a:path>
              </a:pathLst>
            </a:custGeom>
            <a:ln>
              <a:solidFill>
                <a:srgbClr val="FFBC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2912" y="1580962"/>
              <a:ext cx="4819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hours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04822" y="321581"/>
              <a:ext cx="883306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BC42"/>
                  </a:solidFill>
                  <a:latin typeface="Calibri"/>
                </a:rPr>
                <a:t>temperature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29848" y="1170838"/>
              <a:ext cx="6790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solar</a:t>
              </a:r>
            </a:p>
            <a:p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radiation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1649" y="6370782"/>
              <a:ext cx="1787705" cy="36594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4073" y="4888528"/>
              <a:ext cx="2348165" cy="1530912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8012" y="4916703"/>
              <a:ext cx="2276043" cy="1746883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>
              <a:off x="7317337" y="4663508"/>
              <a:ext cx="230931" cy="3109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ight Arrow 140"/>
            <p:cNvSpPr/>
            <p:nvPr/>
          </p:nvSpPr>
          <p:spPr>
            <a:xfrm flipH="1">
              <a:off x="3525635" y="5542117"/>
              <a:ext cx="873403" cy="25798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ight Arrow 141"/>
            <p:cNvSpPr/>
            <p:nvPr/>
          </p:nvSpPr>
          <p:spPr>
            <a:xfrm>
              <a:off x="4259868" y="3505900"/>
              <a:ext cx="1329554" cy="21167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Down Arrow 142"/>
            <p:cNvSpPr/>
            <p:nvPr/>
          </p:nvSpPr>
          <p:spPr>
            <a:xfrm>
              <a:off x="5808555" y="4624075"/>
              <a:ext cx="230931" cy="3109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Right Arrow 144"/>
            <p:cNvSpPr/>
            <p:nvPr/>
          </p:nvSpPr>
          <p:spPr>
            <a:xfrm rot="16200000">
              <a:off x="2781070" y="4448022"/>
              <a:ext cx="577948" cy="22541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518167" y="4683351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maps of sources/sinks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949240" y="4670378"/>
              <a:ext cx="1633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maps of CO2 variability</a:t>
              </a: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8494" y="3166381"/>
              <a:ext cx="1494244" cy="1011567"/>
            </a:xfrm>
            <a:prstGeom prst="rect">
              <a:avLst/>
            </a:prstGeom>
          </p:spPr>
        </p:pic>
        <p:sp>
          <p:nvSpPr>
            <p:cNvPr id="55" name="Down Arrow 54"/>
            <p:cNvSpPr/>
            <p:nvPr/>
          </p:nvSpPr>
          <p:spPr>
            <a:xfrm>
              <a:off x="6291394" y="2414439"/>
              <a:ext cx="244744" cy="499872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/>
            <a:srcRect l="7783" t="26335" r="8460" b="19212"/>
            <a:stretch/>
          </p:blipFill>
          <p:spPr>
            <a:xfrm>
              <a:off x="3189364" y="1414141"/>
              <a:ext cx="2283792" cy="1301176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3938281" y="2459758"/>
              <a:ext cx="1071583" cy="230746"/>
            </a:xfrm>
            <a:prstGeom prst="rect">
              <a:avLst/>
            </a:prstGeom>
            <a:noFill/>
          </p:spPr>
          <p:txBody>
            <a:bodyPr wrap="square" lIns="91350" tIns="45677" rIns="91350" bIns="45677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Uncertainty (1</a:t>
              </a:r>
              <a:r>
                <a:rPr lang="en-US" sz="9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0"/>
            <a:srcRect l="7724" t="26343" r="7385" b="19181"/>
            <a:stretch/>
          </p:blipFill>
          <p:spPr>
            <a:xfrm>
              <a:off x="3179781" y="0"/>
              <a:ext cx="2293375" cy="132371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981103" y="975198"/>
              <a:ext cx="1316326" cy="230746"/>
            </a:xfrm>
            <a:prstGeom prst="rect">
              <a:avLst/>
            </a:prstGeom>
            <a:noFill/>
          </p:spPr>
          <p:txBody>
            <a:bodyPr wrap="square" lIns="91350" tIns="45677" rIns="91350" bIns="45677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July NBP (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gC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/m</a:t>
              </a:r>
              <a:r>
                <a:rPr lang="en-US" sz="900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mo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31" name="Left Brace 30"/>
            <p:cNvSpPr/>
            <p:nvPr/>
          </p:nvSpPr>
          <p:spPr>
            <a:xfrm rot="2079970">
              <a:off x="949719" y="2435854"/>
              <a:ext cx="648945" cy="3541947"/>
            </a:xfrm>
            <a:prstGeom prst="leftBrace">
              <a:avLst>
                <a:gd name="adj1" fmla="val 172020"/>
                <a:gd name="adj2" fmla="val 49911"/>
              </a:avLst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rot="16200000">
              <a:off x="45303" y="3105583"/>
              <a:ext cx="1508396" cy="378584"/>
            </a:xfrm>
            <a:prstGeom prst="bentArrow">
              <a:avLst>
                <a:gd name="adj1" fmla="val 21202"/>
                <a:gd name="adj2" fmla="val 26805"/>
                <a:gd name="adj3" fmla="val 28798"/>
                <a:gd name="adj4" fmla="val 703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7723" y="2791745"/>
              <a:ext cx="10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model</a:t>
              </a:r>
            </a:p>
            <a:p>
              <a:r>
                <a:rPr lang="en-US" sz="120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improvements</a:t>
              </a:r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auto">
            <a:xfrm>
              <a:off x="1001782" y="6396422"/>
              <a:ext cx="1567325" cy="400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0" tIns="45677" rIns="91350" bIns="45677">
              <a:prstTxWarp prst="textNoShape">
                <a:avLst/>
              </a:prstTxWarp>
              <a:spAutoFit/>
            </a:bodyPr>
            <a:lstStyle/>
            <a:p>
              <a:pPr defTabSz="913548"/>
              <a:r>
                <a:rPr lang="en-US" sz="1000" dirty="0">
                  <a:solidFill>
                    <a:prstClr val="black"/>
                  </a:solidFill>
                  <a:latin typeface="Helvetica" charset="0"/>
                </a:rPr>
                <a:t>e.g. ASCENDS sampled</a:t>
              </a:r>
            </a:p>
            <a:p>
              <a:pPr defTabSz="913548"/>
              <a:r>
                <a:rPr lang="en-US" sz="1000" dirty="0">
                  <a:solidFill>
                    <a:prstClr val="black"/>
                  </a:solidFill>
                  <a:latin typeface="Helvetica" charset="0"/>
                </a:rPr>
                <a:t>with errors</a:t>
              </a:r>
            </a:p>
          </p:txBody>
        </p:sp>
        <p:sp>
          <p:nvSpPr>
            <p:cNvPr id="74" name="Down Arrow 73"/>
            <p:cNvSpPr/>
            <p:nvPr/>
          </p:nvSpPr>
          <p:spPr>
            <a:xfrm rot="18334060">
              <a:off x="5377433" y="2683874"/>
              <a:ext cx="204527" cy="548016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2511928" y="2917994"/>
              <a:ext cx="6563401" cy="3037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4790" y="5833916"/>
              <a:ext cx="256066" cy="962529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9941" y="6796445"/>
              <a:ext cx="8322522" cy="1376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080180" y="2911363"/>
              <a:ext cx="13875" cy="389884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920703" y="644922"/>
              <a:ext cx="12553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monthly NPP and Rh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30502" y="1144378"/>
              <a:ext cx="635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  <a:latin typeface="Calibri"/>
                </a:rPr>
                <a:t>daily fire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83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8753295" cy="6858000"/>
            <a:chOff x="-1" y="0"/>
            <a:chExt cx="8753295" cy="685800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7983" t="26456" r="7916" b="19449"/>
            <a:stretch/>
          </p:blipFill>
          <p:spPr>
            <a:xfrm>
              <a:off x="-1" y="5045760"/>
              <a:ext cx="4107815" cy="181224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 rotWithShape="1">
            <a:blip r:embed="rId3"/>
            <a:srcRect l="7873" t="26665" r="8900" b="19314"/>
            <a:stretch/>
          </p:blipFill>
          <p:spPr>
            <a:xfrm>
              <a:off x="4762680" y="4992130"/>
              <a:ext cx="3990614" cy="18658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29500" y="0"/>
              <a:ext cx="397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Flux and Biomass Uncertainty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7783" t="26335" r="8460" b="19212"/>
            <a:stretch/>
          </p:blipFill>
          <p:spPr>
            <a:xfrm>
              <a:off x="4762681" y="2999708"/>
              <a:ext cx="3990613" cy="18396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36297" y="2999708"/>
              <a:ext cx="3043381" cy="2461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50" tIns="45677" rIns="91350" bIns="45677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2011 Jul NBP Uncertainty (1</a:t>
              </a:r>
              <a:r>
                <a:rPr lang="en-US" sz="10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), </a:t>
              </a:r>
              <a:r>
                <a:rPr lang="en-US" sz="1000" dirty="0" err="1">
                  <a:solidFill>
                    <a:prstClr val="black"/>
                  </a:solidFill>
                  <a:latin typeface="Calibri"/>
                </a:rPr>
                <a:t>gC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 m</a:t>
              </a:r>
              <a:r>
                <a:rPr lang="en-US" sz="1000" baseline="30000" dirty="0">
                  <a:solidFill>
                    <a:prstClr val="black"/>
                  </a:solidFill>
                  <a:latin typeface="Calibri"/>
                </a:rPr>
                <a:t>-2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 mo</a:t>
              </a:r>
              <a:r>
                <a:rPr lang="en-US" sz="1000" baseline="30000" dirty="0">
                  <a:solidFill>
                    <a:prstClr val="black"/>
                  </a:solidFill>
                  <a:latin typeface="Calibri"/>
                </a:rPr>
                <a:t>-1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7724" t="26343" r="7385" b="19181"/>
            <a:stretch/>
          </p:blipFill>
          <p:spPr>
            <a:xfrm>
              <a:off x="0" y="2999708"/>
              <a:ext cx="4026081" cy="183479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94444" y="4291511"/>
              <a:ext cx="1316326" cy="230746"/>
            </a:xfrm>
            <a:prstGeom prst="rect">
              <a:avLst/>
            </a:prstGeom>
            <a:noFill/>
          </p:spPr>
          <p:txBody>
            <a:bodyPr wrap="square" lIns="91350" tIns="45677" rIns="91350" bIns="45677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July NBP (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gC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/m</a:t>
              </a:r>
              <a:r>
                <a:rPr lang="en-US" sz="900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mo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</a:rPr>
                <a:t>)\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Picture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39" y="672853"/>
              <a:ext cx="3372525" cy="2221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730418"/>
              <a:ext cx="4107815" cy="19748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1911" y="4992130"/>
              <a:ext cx="350770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Forrest Aboveground Biomass,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MgC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/ha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926" y="410427"/>
              <a:ext cx="2166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Parameter sensitivity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9527" y="369332"/>
              <a:ext cx="2323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Monte Carlo Ensemble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44762" y="4913698"/>
              <a:ext cx="35077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Forrest Aboveground Biomass Uncertainty (1</a:t>
              </a:r>
              <a:r>
                <a:rPr lang="en-US" sz="10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s)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1000" dirty="0" err="1">
                  <a:solidFill>
                    <a:prstClr val="black"/>
                  </a:solidFill>
                  <a:latin typeface="Calibri"/>
                </a:rPr>
                <a:t>MgC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/ha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055" y="2900242"/>
              <a:ext cx="3043381" cy="2461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50" tIns="45677" rIns="91350" bIns="45677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2011 Jul NBP, </a:t>
              </a:r>
              <a:r>
                <a:rPr lang="en-US" sz="1000" dirty="0" err="1">
                  <a:solidFill>
                    <a:prstClr val="black"/>
                  </a:solidFill>
                  <a:latin typeface="Calibri"/>
                </a:rPr>
                <a:t>gC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 m</a:t>
              </a:r>
              <a:r>
                <a:rPr lang="en-US" sz="1000" baseline="30000" dirty="0">
                  <a:solidFill>
                    <a:prstClr val="black"/>
                  </a:solidFill>
                  <a:latin typeface="Calibri"/>
                </a:rPr>
                <a:t>-2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 mo</a:t>
              </a:r>
              <a:r>
                <a:rPr lang="en-US" sz="1000" baseline="30000" dirty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n-US" sz="1200" baseline="30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7031" y="452851"/>
            <a:ext cx="361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Biomass Comparisons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8420" t="1" r="8420" b="1"/>
          <a:stretch/>
        </p:blipFill>
        <p:spPr bwMode="auto">
          <a:xfrm>
            <a:off x="3189940" y="1518234"/>
            <a:ext cx="5877758" cy="2675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30" y="4902615"/>
            <a:ext cx="6042670" cy="1955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40420"/>
            <a:ext cx="359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Tropical (Saatchi et al., 2011, GLASS)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6188" y="1151818"/>
            <a:ext cx="4559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Temperate/Boreal (</a:t>
            </a:r>
            <a:r>
              <a:rPr lang="en-US" dirty="0" err="1" smtClean="0">
                <a:solidFill>
                  <a:prstClr val="black"/>
                </a:solidFill>
              </a:rPr>
              <a:t>Thurner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et al., </a:t>
            </a:r>
            <a:r>
              <a:rPr lang="en-US" dirty="0" smtClean="0">
                <a:solidFill>
                  <a:prstClr val="black"/>
                </a:solidFill>
              </a:rPr>
              <a:t>2013, ASAR)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3519" y="4577743"/>
            <a:ext cx="372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CONUS (</a:t>
            </a:r>
            <a:r>
              <a:rPr lang="en-US" dirty="0" err="1" smtClean="0"/>
              <a:t>Blackard</a:t>
            </a:r>
            <a:r>
              <a:rPr lang="en-US" dirty="0" smtClean="0"/>
              <a:t> et al., 2008, MODIS)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" y="1670242"/>
            <a:ext cx="2885594" cy="51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00" y="100046"/>
            <a:ext cx="9156700" cy="6757954"/>
            <a:chOff x="-12700" y="100046"/>
            <a:chExt cx="9156700" cy="6757954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920750"/>
              <a:ext cx="4254500" cy="591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21611" y="635023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010" y="3583438"/>
              <a:ext cx="2512117" cy="155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801" y="5178264"/>
              <a:ext cx="4902199" cy="167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339" y="920750"/>
              <a:ext cx="4214411" cy="262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7620" y="100046"/>
              <a:ext cx="7213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NOAA Surface Flask and Continuous Measurement Comparisons (PCTM)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29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2063" y="397530"/>
            <a:ext cx="7792281" cy="6460470"/>
            <a:chOff x="712063" y="397530"/>
            <a:chExt cx="7792281" cy="64604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001" y="4224167"/>
              <a:ext cx="7570343" cy="263383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063" y="920750"/>
              <a:ext cx="7712364" cy="29925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51750" y="397530"/>
              <a:ext cx="6186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TCCON Column CO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Comparisons (PCTM)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49337" y="3879354"/>
              <a:ext cx="1538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Daily with sink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8715" y="824403"/>
              <a:ext cx="981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Monthly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091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94" y="-13074"/>
            <a:ext cx="9144000" cy="3251333"/>
            <a:chOff x="-1794" y="-13074"/>
            <a:chExt cx="9144000" cy="3251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94" y="882884"/>
              <a:ext cx="9144000" cy="23553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67553" y="-13074"/>
              <a:ext cx="61919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Atmospheric Profile Comparisons</a:t>
              </a:r>
            </a:p>
            <a:p>
              <a:r>
                <a:rPr lang="en-US" sz="2800" dirty="0" smtClean="0"/>
                <a:t>HIPPO Phase II, Oct &amp; Nov 2009 (GEOS-5)</a:t>
              </a:r>
              <a:endParaRPr lang="en-US" sz="28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4064000"/>
            <a:ext cx="9144000" cy="279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4749" y="3543461"/>
            <a:ext cx="456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GOSAT Comparisons (GEOS-5)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261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74419"/>
            <a:ext cx="9142413" cy="5567580"/>
            <a:chOff x="0" y="274419"/>
            <a:chExt cx="9142413" cy="55675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0347" y="2102317"/>
              <a:ext cx="4662066" cy="36240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10014"/>
              <a:ext cx="4572000" cy="373198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11144" y="274419"/>
              <a:ext cx="4127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Sensitivity: Surface versus Column (PCTM)</a:t>
              </a:r>
            </a:p>
            <a:p>
              <a:pPr algn="ctr"/>
              <a:r>
                <a:rPr lang="en-US" dirty="0" smtClean="0"/>
                <a:t>FIRE – NO FIRE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9912" y="1378870"/>
              <a:ext cx="135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August 2010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3548" y="4684061"/>
              <a:ext cx="885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Surface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305" y="4701603"/>
              <a:ext cx="909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8860" y="4701843"/>
              <a:ext cx="960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&gt;18ppm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2230" y="4700993"/>
              <a:ext cx="84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&lt;4ppm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04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2" t="5401" r="8638" b="7558"/>
            <a:stretch/>
          </p:blipFill>
          <p:spPr bwMode="auto">
            <a:xfrm>
              <a:off x="0" y="1755146"/>
              <a:ext cx="4666489" cy="51028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48033" y="0"/>
              <a:ext cx="46959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Atmospheric Inversion Comparisons</a:t>
              </a:r>
            </a:p>
            <a:p>
              <a:pPr algn="ctr"/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CarbonTracker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2000-2010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74991" cy="1733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265" t="5291" r="8101" b="6143"/>
            <a:stretch/>
          </p:blipFill>
          <p:spPr>
            <a:xfrm>
              <a:off x="5102397" y="1634915"/>
              <a:ext cx="4041603" cy="522308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163278" y="126011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Monthly Anomalies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132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355</Words>
  <Application>Microsoft Macintosh PowerPoint</Application>
  <PresentationFormat>On-screen Show (4:3)</PresentationFormat>
  <Paragraphs>99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GSFC 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collatz</dc:creator>
  <cp:lastModifiedBy>jim collatz</cp:lastModifiedBy>
  <cp:revision>71</cp:revision>
  <dcterms:created xsi:type="dcterms:W3CDTF">2014-10-18T15:33:43Z</dcterms:created>
  <dcterms:modified xsi:type="dcterms:W3CDTF">2014-11-13T22:53:23Z</dcterms:modified>
</cp:coreProperties>
</file>